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1" r:id="rId2"/>
    <p:sldId id="476" r:id="rId3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75" autoAdjust="0"/>
    <p:restoredTop sz="96159" autoAdjust="0"/>
  </p:normalViewPr>
  <p:slideViewPr>
    <p:cSldViewPr snapToGrid="0">
      <p:cViewPr varScale="1">
        <p:scale>
          <a:sx n="79" d="100"/>
          <a:sy n="79" d="100"/>
        </p:scale>
        <p:origin x="96" y="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676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2676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B81ABD29-D312-4CCA-881B-D517109A62ED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0" cy="502675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39"/>
            <a:ext cx="2984870" cy="502675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78790885-869F-4FFE-A5D4-5B2C6EB696B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90885-869F-4FFE-A5D4-5B2C6EB696B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138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90885-869F-4FFE-A5D4-5B2C6EB696B1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29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3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48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59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3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74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28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60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58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01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31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51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0972-22A1-4986-B345-F30723531CB2}" type="datetimeFigureOut">
              <a:rPr kumimoji="1" lang="ja-JP" altLang="en-US" smtClean="0"/>
              <a:pPr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75A8-2E0E-4A12-AB22-056824A68C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23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8420" y="4696399"/>
            <a:ext cx="8867160" cy="1736524"/>
          </a:xfrm>
          <a:ln w="4762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地域における相談支援の仕組みを支え、指導的な役割（人材育成、地域づくり、権利擁護など）を担う主任相談支援専門員を養成。</a:t>
            </a:r>
            <a:endParaRPr kumimoji="1" lang="ja-JP" altLang="en-US" sz="4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D41D2DD-F247-45F0-8062-F0842745413D}"/>
              </a:ext>
            </a:extLst>
          </p:cNvPr>
          <p:cNvSpPr txBox="1">
            <a:spLocks/>
          </p:cNvSpPr>
          <p:nvPr/>
        </p:nvSpPr>
        <p:spPr>
          <a:xfrm>
            <a:off x="67113" y="134095"/>
            <a:ext cx="2649961" cy="581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研修目的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5D9C814-3F5E-42EB-8758-A75F09F55FB1}"/>
              </a:ext>
            </a:extLst>
          </p:cNvPr>
          <p:cNvSpPr txBox="1">
            <a:spLocks/>
          </p:cNvSpPr>
          <p:nvPr/>
        </p:nvSpPr>
        <p:spPr>
          <a:xfrm>
            <a:off x="138419" y="862168"/>
            <a:ext cx="8867161" cy="2187096"/>
          </a:xfrm>
          <a:prstGeom prst="rect">
            <a:avLst/>
          </a:prstGeom>
          <a:ln w="635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事業所加算を取得するための主任養成ではない。</a:t>
            </a:r>
            <a:endParaRPr lang="en-US" altLang="ja-JP" sz="3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●相談支援体制の強化と地域づくりの推進役</a:t>
            </a:r>
            <a:endParaRPr lang="en-US" altLang="ja-JP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●中立公正（利用者中心）による業務指針</a:t>
            </a:r>
            <a:endParaRPr lang="en-US" altLang="ja-JP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●地域における相談支援専門員への助言、指導　等</a:t>
            </a:r>
            <a:endParaRPr lang="en-US" altLang="ja-JP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62F1E5AB-3B7E-4A97-9AF3-FE7D50F72899}"/>
              </a:ext>
            </a:extLst>
          </p:cNvPr>
          <p:cNvSpPr/>
          <p:nvPr/>
        </p:nvSpPr>
        <p:spPr>
          <a:xfrm>
            <a:off x="2952926" y="3370477"/>
            <a:ext cx="2701254" cy="12355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A7CE3F-B643-493F-9153-3FD30AB2C2E7}"/>
              </a:ext>
            </a:extLst>
          </p:cNvPr>
          <p:cNvSpPr txBox="1"/>
          <p:nvPr/>
        </p:nvSpPr>
        <p:spPr>
          <a:xfrm>
            <a:off x="5895703" y="3049264"/>
            <a:ext cx="30134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平成</a:t>
            </a:r>
            <a:r>
              <a: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年度主任相談支援専門員養成研修より一部抜粋</a:t>
            </a:r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C58CA529-26F0-4190-9BA6-F58FF7358A78}"/>
              </a:ext>
            </a:extLst>
          </p:cNvPr>
          <p:cNvSpPr/>
          <p:nvPr/>
        </p:nvSpPr>
        <p:spPr>
          <a:xfrm>
            <a:off x="67113" y="3773611"/>
            <a:ext cx="2885813" cy="832407"/>
          </a:xfrm>
          <a:prstGeom prst="wedgeEllipseCallout">
            <a:avLst>
              <a:gd name="adj1" fmla="val -33333"/>
              <a:gd name="adj2" fmla="val 69556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つまり・・・</a:t>
            </a:r>
          </a:p>
        </p:txBody>
      </p:sp>
    </p:spTree>
    <p:extLst>
      <p:ext uri="{BB962C8B-B14F-4D97-AF65-F5344CB8AC3E}">
        <p14:creationId xmlns:p14="http://schemas.microsoft.com/office/powerpoint/2010/main" val="22064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3">
            <a:extLst>
              <a:ext uri="{FF2B5EF4-FFF2-40B4-BE49-F238E27FC236}">
                <a16:creationId xmlns:a16="http://schemas.microsoft.com/office/drawing/2014/main" id="{D5EC1F5D-B721-410E-BCB8-DEC395CAA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777897"/>
              </p:ext>
            </p:extLst>
          </p:nvPr>
        </p:nvGraphicFramePr>
        <p:xfrm>
          <a:off x="67112" y="570451"/>
          <a:ext cx="9009776" cy="591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857">
                  <a:extLst>
                    <a:ext uri="{9D8B030D-6E8A-4147-A177-3AD203B41FA5}">
                      <a16:colId xmlns:a16="http://schemas.microsoft.com/office/drawing/2014/main" val="4012864164"/>
                    </a:ext>
                  </a:extLst>
                </a:gridCol>
                <a:gridCol w="1666054">
                  <a:extLst>
                    <a:ext uri="{9D8B030D-6E8A-4147-A177-3AD203B41FA5}">
                      <a16:colId xmlns:a16="http://schemas.microsoft.com/office/drawing/2014/main" val="2437168769"/>
                    </a:ext>
                  </a:extLst>
                </a:gridCol>
                <a:gridCol w="1801955">
                  <a:extLst>
                    <a:ext uri="{9D8B030D-6E8A-4147-A177-3AD203B41FA5}">
                      <a16:colId xmlns:a16="http://schemas.microsoft.com/office/drawing/2014/main" val="2352105792"/>
                    </a:ext>
                  </a:extLst>
                </a:gridCol>
                <a:gridCol w="1801955">
                  <a:extLst>
                    <a:ext uri="{9D8B030D-6E8A-4147-A177-3AD203B41FA5}">
                      <a16:colId xmlns:a16="http://schemas.microsoft.com/office/drawing/2014/main" val="212055562"/>
                    </a:ext>
                  </a:extLst>
                </a:gridCol>
                <a:gridCol w="1801955">
                  <a:extLst>
                    <a:ext uri="{9D8B030D-6E8A-4147-A177-3AD203B41FA5}">
                      <a16:colId xmlns:a16="http://schemas.microsoft.com/office/drawing/2014/main" val="1421905011"/>
                    </a:ext>
                  </a:extLst>
                </a:gridCol>
              </a:tblGrid>
              <a:tr h="274017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月</a:t>
                      </a:r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月</a:t>
                      </a:r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日（木）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月</a:t>
                      </a:r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日（金）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月</a:t>
                      </a:r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日（木）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月</a:t>
                      </a:r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</a:t>
                      </a:r>
                      <a:r>
                        <a:rPr kumimoji="1" lang="ja-JP" altLang="en-US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日（金）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66898"/>
                  </a:ext>
                </a:extLst>
              </a:tr>
              <a:tr h="782445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オリエンテーション</a:t>
                      </a:r>
                      <a:endParaRPr kumimoji="1" lang="en-US" altLang="ja-JP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開会あいさつ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人材育成の意義と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　　　　　必要性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講義⑦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地域援助技術の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考え方と展開技法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講義⑨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</a:t>
                      </a:r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SV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の理論と実際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講義⑫・演習⑩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多職種協働の考え方と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　　　　展開方法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895584"/>
                  </a:ext>
                </a:extLst>
              </a:tr>
              <a:tr h="703373"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講義①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主任相談支援専門員の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　　　　　　役割と視点</a:t>
                      </a:r>
                      <a:endParaRPr kumimoji="1" lang="en-US" altLang="ja-JP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講義⑤・演習①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人材育成の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地域での展開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休　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演習⑥</a:t>
                      </a:r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傾聴の演習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昼食　</a:t>
                      </a:r>
                    </a:p>
                    <a:p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622137"/>
                  </a:ext>
                </a:extLst>
              </a:tr>
              <a:tr h="782445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講義⑧・演習④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地域援助の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　具体的展開</a:t>
                      </a:r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Ⅰ</a:t>
                      </a:r>
                      <a:endParaRPr kumimoji="1" lang="ja-JP" altLang="en-US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講義⑩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SV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による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相談支援専門員支援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13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講義⑬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基幹相談支援センターに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おける地域連携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086524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13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昼食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12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15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　　昼食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12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15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　昼食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12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00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　昼食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13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講義⑭</a:t>
                      </a:r>
                      <a:r>
                        <a:rPr kumimoji="1" lang="en-US" altLang="ja-JP" sz="120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  <a:endParaRPr kumimoji="1" lang="en-US" altLang="ja-JP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地域共生社会の実現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341265"/>
                  </a:ext>
                </a:extLst>
              </a:tr>
              <a:tr h="620507">
                <a:tc rowSpan="3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13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講義②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障害福祉の動向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13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講義・演習②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人材育成の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地域での展開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13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16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演習⑤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　地域援助の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　　　　　　　具体的展開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Ⅱ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13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演習⑦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　個別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SV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演習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閉会挨拶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9257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14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40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15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40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演習⑧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　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GSV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演習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47916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17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講義⑥・演習③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研修・グループワークの運営方法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071808"/>
                  </a:ext>
                </a:extLst>
              </a:tr>
              <a:tr h="448535"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休　憩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320570"/>
                  </a:ext>
                </a:extLst>
              </a:tr>
              <a:tr h="1223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15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50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17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講義⑪・演習⑨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　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実地教育の講義・演習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632130"/>
                  </a:ext>
                </a:extLst>
              </a:tr>
              <a:tr h="131695"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17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</a:p>
                    <a:p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講義③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相談支援事業所における</a:t>
                      </a:r>
                      <a:endParaRPr kumimoji="1" lang="en-US" altLang="ja-JP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　　　　　　運営管理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637776"/>
                  </a:ext>
                </a:extLst>
              </a:tr>
              <a:tr h="986940">
                <a:tc vMerge="1">
                  <a:txBody>
                    <a:bodyPr/>
                    <a:lstStyle/>
                    <a:p>
                      <a:r>
                        <a:rPr kumimoji="1" lang="en-US" altLang="ja-JP" sz="1200" dirty="0"/>
                        <a:t>14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15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17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30</a:t>
                      </a:r>
                    </a:p>
                    <a:p>
                      <a:r>
                        <a:rPr kumimoji="1" lang="en-US" altLang="ja-JP" sz="1200" dirty="0"/>
                        <a:t>【</a:t>
                      </a:r>
                      <a:r>
                        <a:rPr kumimoji="1" lang="ja-JP" altLang="en-US" sz="1200" dirty="0"/>
                        <a:t>講義④</a:t>
                      </a:r>
                      <a:r>
                        <a:rPr kumimoji="1" lang="en-US" altLang="ja-JP" sz="1200" dirty="0"/>
                        <a:t>】</a:t>
                      </a:r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100" dirty="0"/>
                        <a:t>相談支援事業所における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　　　　　　　　　　　　運営管理</a:t>
                      </a:r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kumimoji="1" lang="en-US" altLang="ja-JP" sz="1200" dirty="0"/>
                        <a:t>13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14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00</a:t>
                      </a:r>
                    </a:p>
                    <a:p>
                      <a:r>
                        <a:rPr kumimoji="1" lang="en-US" altLang="ja-JP" sz="1200" dirty="0"/>
                        <a:t>【</a:t>
                      </a:r>
                      <a:r>
                        <a:rPr kumimoji="1" lang="ja-JP" altLang="en-US" sz="1200" dirty="0"/>
                        <a:t>講義⑦</a:t>
                      </a:r>
                      <a:r>
                        <a:rPr kumimoji="1" lang="en-US" altLang="ja-JP" sz="1200" dirty="0"/>
                        <a:t>】</a:t>
                      </a:r>
                    </a:p>
                    <a:p>
                      <a:r>
                        <a:rPr kumimoji="1" lang="ja-JP" altLang="en-US" sz="1100" dirty="0"/>
                        <a:t>　人材育成の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　　　　意義と必要性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21527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E6E46622-C4D0-4E68-B7A1-B97C1DEA1F27}"/>
              </a:ext>
            </a:extLst>
          </p:cNvPr>
          <p:cNvSpPr txBox="1">
            <a:spLocks/>
          </p:cNvSpPr>
          <p:nvPr/>
        </p:nvSpPr>
        <p:spPr>
          <a:xfrm>
            <a:off x="67113" y="7484"/>
            <a:ext cx="2345162" cy="4889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日間の日程</a:t>
            </a:r>
          </a:p>
        </p:txBody>
      </p:sp>
    </p:spTree>
    <p:extLst>
      <p:ext uri="{BB962C8B-B14F-4D97-AF65-F5344CB8AC3E}">
        <p14:creationId xmlns:p14="http://schemas.microsoft.com/office/powerpoint/2010/main" val="415048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4150</TotalTime>
  <Words>563</Words>
  <Application>Microsoft Office PowerPoint</Application>
  <PresentationFormat>画面に合わせる (4:3)</PresentationFormat>
  <Paragraphs>102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NK-B</vt:lpstr>
      <vt:lpstr>Arial</vt:lpstr>
      <vt:lpstr>Calibri</vt:lpstr>
      <vt:lpstr>Calibri Light</vt:lpstr>
      <vt:lpstr>Office テーマ</vt:lpstr>
      <vt:lpstr>　地域における相談支援の仕組みを支え、指導的な役割（人材育成、地域づくり、権利擁護など）を担う主任相談支援専門員を養成。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平成27年度福島県相談支援従事者現任研修</dc:title>
  <dc:creator>四條拓哉</dc:creator>
  <cp:lastModifiedBy>８色 一般社団法人</cp:lastModifiedBy>
  <cp:revision>353</cp:revision>
  <cp:lastPrinted>2019-11-18T04:09:51Z</cp:lastPrinted>
  <dcterms:created xsi:type="dcterms:W3CDTF">2015-05-11T12:54:35Z</dcterms:created>
  <dcterms:modified xsi:type="dcterms:W3CDTF">2025-06-13T00:03:21Z</dcterms:modified>
</cp:coreProperties>
</file>